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3" r:id="rId6"/>
    <p:sldId id="260" r:id="rId7"/>
    <p:sldId id="261" r:id="rId8"/>
    <p:sldId id="262" r:id="rId9"/>
    <p:sldId id="265"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5" autoAdjust="0"/>
    <p:restoredTop sz="94660"/>
  </p:normalViewPr>
  <p:slideViewPr>
    <p:cSldViewPr snapToGrid="0">
      <p:cViewPr varScale="1">
        <p:scale>
          <a:sx n="102" d="100"/>
          <a:sy n="102" d="100"/>
        </p:scale>
        <p:origin x="24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4/8/2024</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2969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4/8/2024</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940076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4/8/2024</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659137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4/8/2024</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117639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4/8/2024</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053602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4/8/2024</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826450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4/8/2024</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671800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4/8/2024</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48908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4/8/2024</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3535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4/8/2024</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76766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4/8/2024</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564856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4/8/2024</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627225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right lights from the city">
            <a:extLst>
              <a:ext uri="{FF2B5EF4-FFF2-40B4-BE49-F238E27FC236}">
                <a16:creationId xmlns:a16="http://schemas.microsoft.com/office/drawing/2014/main" id="{EC51DEF2-74C9-8F8A-9F2E-88B4DCCD92AD}"/>
              </a:ext>
            </a:extLst>
          </p:cNvPr>
          <p:cNvPicPr>
            <a:picLocks noChangeAspect="1"/>
          </p:cNvPicPr>
          <p:nvPr/>
        </p:nvPicPr>
        <p:blipFill rotWithShape="1">
          <a:blip r:embed="rId2"/>
          <a:srcRect b="25000"/>
          <a:stretch/>
        </p:blipFill>
        <p:spPr>
          <a:xfrm>
            <a:off x="20" y="10"/>
            <a:ext cx="12191980" cy="6857989"/>
          </a:xfrm>
          <a:prstGeom prst="rect">
            <a:avLst/>
          </a:prstGeom>
        </p:spPr>
      </p:pic>
      <p:sp>
        <p:nvSpPr>
          <p:cNvPr id="23"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3E24BB-06FC-C486-BCD0-66BD2AF649ED}"/>
              </a:ext>
            </a:extLst>
          </p:cNvPr>
          <p:cNvSpPr>
            <a:spLocks noGrp="1"/>
          </p:cNvSpPr>
          <p:nvPr>
            <p:ph type="ctrTitle"/>
          </p:nvPr>
        </p:nvSpPr>
        <p:spPr>
          <a:xfrm>
            <a:off x="1048561" y="1066800"/>
            <a:ext cx="3931320" cy="2267193"/>
          </a:xfrm>
        </p:spPr>
        <p:txBody>
          <a:bodyPr>
            <a:normAutofit/>
          </a:bodyPr>
          <a:lstStyle/>
          <a:p>
            <a:r>
              <a:rPr lang="en-CA"/>
              <a:t>Unnamed Perspective Platformer</a:t>
            </a:r>
          </a:p>
        </p:txBody>
      </p:sp>
      <p:sp>
        <p:nvSpPr>
          <p:cNvPr id="3" name="Subtitle 2">
            <a:extLst>
              <a:ext uri="{FF2B5EF4-FFF2-40B4-BE49-F238E27FC236}">
                <a16:creationId xmlns:a16="http://schemas.microsoft.com/office/drawing/2014/main" id="{61199A33-A183-7C0A-48B7-6F9058EF604D}"/>
              </a:ext>
            </a:extLst>
          </p:cNvPr>
          <p:cNvSpPr>
            <a:spLocks noGrp="1"/>
          </p:cNvSpPr>
          <p:nvPr>
            <p:ph type="subTitle" idx="1"/>
          </p:nvPr>
        </p:nvSpPr>
        <p:spPr>
          <a:xfrm>
            <a:off x="1048561" y="4327781"/>
            <a:ext cx="3931321" cy="1033669"/>
          </a:xfrm>
        </p:spPr>
        <p:txBody>
          <a:bodyPr>
            <a:normAutofit/>
          </a:bodyPr>
          <a:lstStyle/>
          <a:p>
            <a:r>
              <a:rPr lang="en-CA"/>
              <a:t>Steve Berthiaume</a:t>
            </a:r>
          </a:p>
        </p:txBody>
      </p:sp>
      <p:grpSp>
        <p:nvGrpSpPr>
          <p:cNvPr id="25" name="Group 24">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3871114"/>
            <a:ext cx="867485" cy="115439"/>
            <a:chOff x="8910933" y="1861308"/>
            <a:chExt cx="867485" cy="115439"/>
          </a:xfrm>
        </p:grpSpPr>
        <p:sp>
          <p:nvSpPr>
            <p:cNvPr id="26" name="Rectangle 25">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791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97F34F9-F7CE-4D62-8F8B-2E98B0394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AEC8AF-1896-43A9-BF10-CE06FD254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199BD9-A6EE-4972-BFB5-2AAE28288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19"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666A9E-83EA-F6CB-C9CE-81D61EE3D8DF}"/>
              </a:ext>
            </a:extLst>
          </p:cNvPr>
          <p:cNvSpPr>
            <a:spLocks noGrp="1"/>
          </p:cNvSpPr>
          <p:nvPr>
            <p:ph type="title"/>
          </p:nvPr>
        </p:nvSpPr>
        <p:spPr>
          <a:xfrm>
            <a:off x="1324533" y="1066798"/>
            <a:ext cx="3301255" cy="2668172"/>
          </a:xfrm>
        </p:spPr>
        <p:txBody>
          <a:bodyPr anchor="b">
            <a:normAutofit/>
          </a:bodyPr>
          <a:lstStyle/>
          <a:p>
            <a:pPr algn="ctr"/>
            <a:r>
              <a:rPr lang="en-CA" dirty="0"/>
              <a:t>QUESTION TIME</a:t>
            </a:r>
            <a:endParaRPr lang="en-CA"/>
          </a:p>
        </p:txBody>
      </p:sp>
      <p:sp>
        <p:nvSpPr>
          <p:cNvPr id="3" name="Content Placeholder 2">
            <a:extLst>
              <a:ext uri="{FF2B5EF4-FFF2-40B4-BE49-F238E27FC236}">
                <a16:creationId xmlns:a16="http://schemas.microsoft.com/office/drawing/2014/main" id="{78FF85B8-AE69-0796-A833-77F6FE73511B}"/>
              </a:ext>
            </a:extLst>
          </p:cNvPr>
          <p:cNvSpPr>
            <a:spLocks noGrp="1"/>
          </p:cNvSpPr>
          <p:nvPr>
            <p:ph idx="1"/>
          </p:nvPr>
        </p:nvSpPr>
        <p:spPr>
          <a:xfrm>
            <a:off x="5952974" y="1066799"/>
            <a:ext cx="5172227" cy="4696495"/>
          </a:xfrm>
        </p:spPr>
        <p:txBody>
          <a:bodyPr anchor="ctr">
            <a:normAutofit/>
          </a:bodyPr>
          <a:lstStyle/>
          <a:p>
            <a:r>
              <a:rPr lang="en-CA" dirty="0"/>
              <a:t> Given the proper time and care, can you picture the prospect of a “perspective” platformer making for an interesting game experience or exploration of mechanics?</a:t>
            </a:r>
          </a:p>
        </p:txBody>
      </p:sp>
      <p:grpSp>
        <p:nvGrpSpPr>
          <p:cNvPr id="14" name="Group 13">
            <a:extLst>
              <a:ext uri="{FF2B5EF4-FFF2-40B4-BE49-F238E27FC236}">
                <a16:creationId xmlns:a16="http://schemas.microsoft.com/office/drawing/2014/main" id="{1148C992-36DE-4449-B92D-49AE04B5D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41417" y="4244117"/>
            <a:ext cx="867485" cy="115439"/>
            <a:chOff x="8910933" y="1861308"/>
            <a:chExt cx="867485" cy="115439"/>
          </a:xfrm>
        </p:grpSpPr>
        <p:sp>
          <p:nvSpPr>
            <p:cNvPr id="15" name="Rectangle 14">
              <a:extLst>
                <a:ext uri="{FF2B5EF4-FFF2-40B4-BE49-F238E27FC236}">
                  <a16:creationId xmlns:a16="http://schemas.microsoft.com/office/drawing/2014/main" id="{D765B2C1-DF41-437F-9F2D-C33E46FA2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6AA37ED-ED19-4857-9B2C-777E8F707C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5F6E87-86FB-440C-9EB4-A48D11C72C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7788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C1EDE8-5AE0-9A65-A3A2-E00572B89AC3}"/>
              </a:ext>
            </a:extLst>
          </p:cNvPr>
          <p:cNvSpPr>
            <a:spLocks noGrp="1"/>
          </p:cNvSpPr>
          <p:nvPr>
            <p:ph type="title"/>
          </p:nvPr>
        </p:nvSpPr>
        <p:spPr>
          <a:xfrm>
            <a:off x="6849264" y="733100"/>
            <a:ext cx="4618836" cy="1275669"/>
          </a:xfrm>
        </p:spPr>
        <p:txBody>
          <a:bodyPr anchor="b">
            <a:normAutofit/>
          </a:bodyPr>
          <a:lstStyle/>
          <a:p>
            <a:pPr algn="ctr"/>
            <a:r>
              <a:rPr lang="en-CA"/>
              <a:t>WHAT IS THE GAME?</a:t>
            </a:r>
          </a:p>
        </p:txBody>
      </p:sp>
      <p:sp>
        <p:nvSpPr>
          <p:cNvPr id="3" name="Content Placeholder 2">
            <a:extLst>
              <a:ext uri="{FF2B5EF4-FFF2-40B4-BE49-F238E27FC236}">
                <a16:creationId xmlns:a16="http://schemas.microsoft.com/office/drawing/2014/main" id="{3F9A7733-C1FC-D12E-A0FB-F2E50300CC45}"/>
              </a:ext>
            </a:extLst>
          </p:cNvPr>
          <p:cNvSpPr>
            <a:spLocks noGrp="1"/>
          </p:cNvSpPr>
          <p:nvPr>
            <p:ph idx="1"/>
          </p:nvPr>
        </p:nvSpPr>
        <p:spPr>
          <a:xfrm>
            <a:off x="7182615" y="2216151"/>
            <a:ext cx="3943575" cy="3390900"/>
          </a:xfrm>
        </p:spPr>
        <p:txBody>
          <a:bodyPr anchor="t">
            <a:normAutofit/>
          </a:bodyPr>
          <a:lstStyle/>
          <a:p>
            <a:pPr algn="ctr"/>
            <a:r>
              <a:rPr lang="en-CA"/>
              <a:t> The game I made is an experiment with camera angles and mirrors – exploring what I’d call a “Perspective” platformer in which the camera angle is out of the player’s control and an active component for the game’s challenge.</a:t>
            </a:r>
          </a:p>
        </p:txBody>
      </p:sp>
      <p:pic>
        <p:nvPicPr>
          <p:cNvPr id="5" name="Picture 4" descr="A video game of a building&#10;&#10;Description automatically generated">
            <a:extLst>
              <a:ext uri="{FF2B5EF4-FFF2-40B4-BE49-F238E27FC236}">
                <a16:creationId xmlns:a16="http://schemas.microsoft.com/office/drawing/2014/main" id="{0B3E5187-345E-1E8E-D4E7-E0C65CED9534}"/>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9571" r="14873"/>
          <a:stretch/>
        </p:blipFill>
        <p:spPr>
          <a:xfrm>
            <a:off x="1682" y="10"/>
            <a:ext cx="6096000" cy="6857990"/>
          </a:xfrm>
          <a:prstGeom prst="rect">
            <a:avLst/>
          </a:prstGeom>
        </p:spPr>
      </p:pic>
      <p:grpSp>
        <p:nvGrpSpPr>
          <p:cNvPr id="16" name="Group 15">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17" name="Rectangle 16">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8" name="Straight Connector 17">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2010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620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081" y="159026"/>
            <a:ext cx="7313839"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5FE72-E7A7-CF19-EA5F-EB435B1E91EE}"/>
              </a:ext>
            </a:extLst>
          </p:cNvPr>
          <p:cNvSpPr>
            <a:spLocks noGrp="1"/>
          </p:cNvSpPr>
          <p:nvPr>
            <p:ph type="title"/>
          </p:nvPr>
        </p:nvSpPr>
        <p:spPr>
          <a:xfrm>
            <a:off x="1077426" y="723901"/>
            <a:ext cx="5465148" cy="1288884"/>
          </a:xfrm>
        </p:spPr>
        <p:txBody>
          <a:bodyPr anchor="b">
            <a:normAutofit/>
          </a:bodyPr>
          <a:lstStyle/>
          <a:p>
            <a:pPr algn="ctr"/>
            <a:r>
              <a:rPr lang="en-CA" dirty="0"/>
              <a:t>WHAT’S SO SPECIAL ABOUT CAMERAS?</a:t>
            </a:r>
          </a:p>
        </p:txBody>
      </p:sp>
      <p:sp>
        <p:nvSpPr>
          <p:cNvPr id="3" name="Content Placeholder 2">
            <a:extLst>
              <a:ext uri="{FF2B5EF4-FFF2-40B4-BE49-F238E27FC236}">
                <a16:creationId xmlns:a16="http://schemas.microsoft.com/office/drawing/2014/main" id="{F4EFB1EA-13DD-B676-3F66-A16F8434809B}"/>
              </a:ext>
            </a:extLst>
          </p:cNvPr>
          <p:cNvSpPr>
            <a:spLocks noGrp="1"/>
          </p:cNvSpPr>
          <p:nvPr>
            <p:ph idx="1"/>
          </p:nvPr>
        </p:nvSpPr>
        <p:spPr>
          <a:xfrm>
            <a:off x="1077426" y="2732545"/>
            <a:ext cx="5465149" cy="3232826"/>
          </a:xfrm>
        </p:spPr>
        <p:txBody>
          <a:bodyPr anchor="t">
            <a:normAutofit/>
          </a:bodyPr>
          <a:lstStyle/>
          <a:p>
            <a:pPr algn="ctr"/>
            <a:r>
              <a:rPr lang="en-CA" dirty="0"/>
              <a:t> For many decades, platformers of all sorts have explored various subgenres and playstyles, though nearly all 3D forms utilize player-controlled cameras. Very few franchises are exceptions, with Crash Bandicoot being the most noteworthy one.</a:t>
            </a:r>
            <a:endParaRPr lang="en-CA"/>
          </a:p>
        </p:txBody>
      </p:sp>
      <p:pic>
        <p:nvPicPr>
          <p:cNvPr id="1026" name="Picture 2" descr="Crash Bandicoot, PlayStation The King Of Grabs, 56% OFF">
            <a:extLst>
              <a:ext uri="{FF2B5EF4-FFF2-40B4-BE49-F238E27FC236}">
                <a16:creationId xmlns:a16="http://schemas.microsoft.com/office/drawing/2014/main" id="{698278DA-599B-45E2-C340-F1D9E16F374C}"/>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24273" r="35394" b="1"/>
          <a:stretch/>
        </p:blipFill>
        <p:spPr bwMode="auto">
          <a:xfrm>
            <a:off x="7620000" y="10"/>
            <a:ext cx="457200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037" name="Group 1036">
            <a:extLst>
              <a:ext uri="{FF2B5EF4-FFF2-40B4-BE49-F238E27FC236}">
                <a16:creationId xmlns:a16="http://schemas.microsoft.com/office/drawing/2014/main" id="{073091F1-AA5A-47C6-9502-D5870A72D5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76258" y="2320171"/>
            <a:ext cx="867485" cy="115439"/>
            <a:chOff x="8910933" y="1861308"/>
            <a:chExt cx="867485" cy="115439"/>
          </a:xfrm>
        </p:grpSpPr>
        <p:sp>
          <p:nvSpPr>
            <p:cNvPr id="1038" name="Rectangle 1037">
              <a:extLst>
                <a:ext uri="{FF2B5EF4-FFF2-40B4-BE49-F238E27FC236}">
                  <a16:creationId xmlns:a16="http://schemas.microsoft.com/office/drawing/2014/main" id="{8085C4F7-6E91-4DF6-BB01-A46132BC3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039" name="Straight Connector 1038">
              <a:extLst>
                <a:ext uri="{FF2B5EF4-FFF2-40B4-BE49-F238E27FC236}">
                  <a16:creationId xmlns:a16="http://schemas.microsoft.com/office/drawing/2014/main" id="{25476588-B9AD-4662-A085-8E4D91493B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BCDB34B3-D348-476E-BE7F-1139370F43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6777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D46A2A-99B1-215D-2D6D-B8B7B4875763}"/>
              </a:ext>
            </a:extLst>
          </p:cNvPr>
          <p:cNvSpPr>
            <a:spLocks noGrp="1"/>
          </p:cNvSpPr>
          <p:nvPr>
            <p:ph type="title"/>
          </p:nvPr>
        </p:nvSpPr>
        <p:spPr>
          <a:xfrm>
            <a:off x="6849264" y="733100"/>
            <a:ext cx="4618836" cy="1275669"/>
          </a:xfrm>
        </p:spPr>
        <p:txBody>
          <a:bodyPr anchor="b">
            <a:normAutofit/>
          </a:bodyPr>
          <a:lstStyle/>
          <a:p>
            <a:pPr algn="ctr"/>
            <a:r>
              <a:rPr lang="en-CA" dirty="0"/>
              <a:t>HOW DOES IT WORK?</a:t>
            </a:r>
            <a:endParaRPr lang="en-CA"/>
          </a:p>
        </p:txBody>
      </p:sp>
      <p:sp>
        <p:nvSpPr>
          <p:cNvPr id="3" name="Content Placeholder 2">
            <a:extLst>
              <a:ext uri="{FF2B5EF4-FFF2-40B4-BE49-F238E27FC236}">
                <a16:creationId xmlns:a16="http://schemas.microsoft.com/office/drawing/2014/main" id="{BE6FB2A5-B34B-A994-0E6D-6728E8343658}"/>
              </a:ext>
            </a:extLst>
          </p:cNvPr>
          <p:cNvSpPr>
            <a:spLocks noGrp="1"/>
          </p:cNvSpPr>
          <p:nvPr>
            <p:ph idx="1"/>
          </p:nvPr>
        </p:nvSpPr>
        <p:spPr>
          <a:xfrm>
            <a:off x="7182615" y="2216151"/>
            <a:ext cx="3943575" cy="3390900"/>
          </a:xfrm>
        </p:spPr>
        <p:txBody>
          <a:bodyPr anchor="t">
            <a:normAutofit/>
          </a:bodyPr>
          <a:lstStyle/>
          <a:p>
            <a:pPr algn="ctr"/>
            <a:r>
              <a:rPr lang="en-CA" dirty="0"/>
              <a:t>Unnamed Perspective Platformer currently uses a timer representing the remaining daylight as a lose condition. Failure to reach the end before it drains is a loss, with Sun pickups being scattered as one-time refills across the level, rewarding forward progress.</a:t>
            </a:r>
          </a:p>
        </p:txBody>
      </p:sp>
      <p:pic>
        <p:nvPicPr>
          <p:cNvPr id="5" name="Picture 4" descr="A video game with a cartoon building&#10;&#10;Description automatically generated with medium confidence">
            <a:extLst>
              <a:ext uri="{FF2B5EF4-FFF2-40B4-BE49-F238E27FC236}">
                <a16:creationId xmlns:a16="http://schemas.microsoft.com/office/drawing/2014/main" id="{51591963-5C2A-7BAB-0C50-21E60273441C}"/>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5402" r="29042"/>
          <a:stretch/>
        </p:blipFill>
        <p:spPr>
          <a:xfrm>
            <a:off x="1682" y="10"/>
            <a:ext cx="6096000" cy="6857990"/>
          </a:xfrm>
          <a:prstGeom prst="rect">
            <a:avLst/>
          </a:prstGeom>
        </p:spPr>
      </p:pic>
      <p:grpSp>
        <p:nvGrpSpPr>
          <p:cNvPr id="16" name="Group 15">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17" name="Rectangle 16">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8" name="Straight Connector 17">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4782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2" name="Rectangle 11">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3" name="Straight Connector 12">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6" name="Rectangle 15">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5">
            <a:extLst>
              <a:ext uri="{FF2B5EF4-FFF2-40B4-BE49-F238E27FC236}">
                <a16:creationId xmlns:a16="http://schemas.microsoft.com/office/drawing/2014/main" id="{C7EA4B13-46D3-41EE-95DA-7B2100DE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DCEEEBE1-DC7B-4168-90C6-DB88876E3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21" name="Rectangle 20">
              <a:extLst>
                <a:ext uri="{FF2B5EF4-FFF2-40B4-BE49-F238E27FC236}">
                  <a16:creationId xmlns:a16="http://schemas.microsoft.com/office/drawing/2014/main" id="{43418E74-781F-419C-8C63-91C14AF8D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9B0F0D1C-98D5-4C46-961A-0E36168C31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E9C99B-47BB-461B-AEDE-0B227C5B25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264D443-4434-0E12-C4AE-2A6BD1177EC1}"/>
              </a:ext>
            </a:extLst>
          </p:cNvPr>
          <p:cNvSpPr>
            <a:spLocks noGrp="1"/>
          </p:cNvSpPr>
          <p:nvPr>
            <p:ph type="title"/>
          </p:nvPr>
        </p:nvSpPr>
        <p:spPr>
          <a:xfrm>
            <a:off x="1406924" y="1398850"/>
            <a:ext cx="3282152" cy="2030150"/>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GAMEPLAY</a:t>
            </a:r>
          </a:p>
        </p:txBody>
      </p:sp>
      <p:pic>
        <p:nvPicPr>
          <p:cNvPr id="4" name="UPPdemo">
            <a:hlinkClick r:id="" action="ppaction://media"/>
            <a:extLst>
              <a:ext uri="{FF2B5EF4-FFF2-40B4-BE49-F238E27FC236}">
                <a16:creationId xmlns:a16="http://schemas.microsoft.com/office/drawing/2014/main" id="{DAC615E4-4ADA-C738-7678-7DDA8707ABD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096000" y="1691878"/>
            <a:ext cx="5558790" cy="3474243"/>
          </a:xfrm>
          <a:prstGeom prst="rect">
            <a:avLst/>
          </a:prstGeom>
        </p:spPr>
      </p:pic>
    </p:spTree>
    <p:extLst>
      <p:ext uri="{BB962C8B-B14F-4D97-AF65-F5344CB8AC3E}">
        <p14:creationId xmlns:p14="http://schemas.microsoft.com/office/powerpoint/2010/main" val="424078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1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A9A985-7B86-A993-C65E-70AD1D932E4B}"/>
              </a:ext>
            </a:extLst>
          </p:cNvPr>
          <p:cNvSpPr>
            <a:spLocks noGrp="1"/>
          </p:cNvSpPr>
          <p:nvPr>
            <p:ph type="title"/>
          </p:nvPr>
        </p:nvSpPr>
        <p:spPr>
          <a:xfrm>
            <a:off x="6849264" y="733100"/>
            <a:ext cx="4618836" cy="1275669"/>
          </a:xfrm>
        </p:spPr>
        <p:txBody>
          <a:bodyPr anchor="b">
            <a:normAutofit/>
          </a:bodyPr>
          <a:lstStyle/>
          <a:p>
            <a:pPr algn="ctr"/>
            <a:r>
              <a:rPr lang="en-CA" dirty="0"/>
              <a:t>ISSUES</a:t>
            </a:r>
            <a:endParaRPr lang="en-CA"/>
          </a:p>
        </p:txBody>
      </p:sp>
      <p:sp>
        <p:nvSpPr>
          <p:cNvPr id="3" name="Content Placeholder 2">
            <a:extLst>
              <a:ext uri="{FF2B5EF4-FFF2-40B4-BE49-F238E27FC236}">
                <a16:creationId xmlns:a16="http://schemas.microsoft.com/office/drawing/2014/main" id="{4F0CC66A-75BE-F286-ECA0-9DA1F5832F8D}"/>
              </a:ext>
            </a:extLst>
          </p:cNvPr>
          <p:cNvSpPr>
            <a:spLocks noGrp="1"/>
          </p:cNvSpPr>
          <p:nvPr>
            <p:ph idx="1"/>
          </p:nvPr>
        </p:nvSpPr>
        <p:spPr>
          <a:xfrm>
            <a:off x="7182615" y="2216151"/>
            <a:ext cx="3943575" cy="3390900"/>
          </a:xfrm>
        </p:spPr>
        <p:txBody>
          <a:bodyPr anchor="t">
            <a:normAutofit/>
          </a:bodyPr>
          <a:lstStyle/>
          <a:p>
            <a:pPr algn="ctr"/>
            <a:r>
              <a:rPr lang="en-CA" dirty="0"/>
              <a:t>Since this is my first time working with Unity3D, I encountered a few issues along the way, with the most noteworthy one being the movement system’s Jump. Its general unreliability with resetting has made it necessary to lay slopes to be used instead.</a:t>
            </a:r>
            <a:endParaRPr lang="en-CA"/>
          </a:p>
        </p:txBody>
      </p:sp>
      <p:pic>
        <p:nvPicPr>
          <p:cNvPr id="5" name="Picture 4" descr="A cartoon of a building&#10;&#10;Description automatically generated with medium confidence">
            <a:extLst>
              <a:ext uri="{FF2B5EF4-FFF2-40B4-BE49-F238E27FC236}">
                <a16:creationId xmlns:a16="http://schemas.microsoft.com/office/drawing/2014/main" id="{BA77B967-4541-E04F-7F27-F4C9427EC35C}"/>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37013" r="7653"/>
          <a:stretch/>
        </p:blipFill>
        <p:spPr>
          <a:xfrm>
            <a:off x="1682" y="10"/>
            <a:ext cx="6096000" cy="6857990"/>
          </a:xfrm>
          <a:prstGeom prst="rect">
            <a:avLst/>
          </a:prstGeom>
        </p:spPr>
      </p:pic>
      <p:grpSp>
        <p:nvGrpSpPr>
          <p:cNvPr id="16" name="Group 15">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17" name="Rectangle 16">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8" name="Straight Connector 17">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0008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620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081" y="159026"/>
            <a:ext cx="7313839"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A0DE3-26DD-DE08-2705-401D07A0916A}"/>
              </a:ext>
            </a:extLst>
          </p:cNvPr>
          <p:cNvSpPr>
            <a:spLocks noGrp="1"/>
          </p:cNvSpPr>
          <p:nvPr>
            <p:ph type="title"/>
          </p:nvPr>
        </p:nvSpPr>
        <p:spPr>
          <a:xfrm>
            <a:off x="1077426" y="723901"/>
            <a:ext cx="5465148" cy="1288884"/>
          </a:xfrm>
        </p:spPr>
        <p:txBody>
          <a:bodyPr anchor="b">
            <a:normAutofit/>
          </a:bodyPr>
          <a:lstStyle/>
          <a:p>
            <a:pPr algn="ctr"/>
            <a:r>
              <a:rPr lang="en-CA"/>
              <a:t>TIME CONSTRAINTS</a:t>
            </a:r>
          </a:p>
        </p:txBody>
      </p:sp>
      <p:sp>
        <p:nvSpPr>
          <p:cNvPr id="3" name="Content Placeholder 2">
            <a:extLst>
              <a:ext uri="{FF2B5EF4-FFF2-40B4-BE49-F238E27FC236}">
                <a16:creationId xmlns:a16="http://schemas.microsoft.com/office/drawing/2014/main" id="{FFA0D7A2-CA30-2D3C-DCD9-6EC7C5F2CCD9}"/>
              </a:ext>
            </a:extLst>
          </p:cNvPr>
          <p:cNvSpPr>
            <a:spLocks noGrp="1"/>
          </p:cNvSpPr>
          <p:nvPr>
            <p:ph idx="1"/>
          </p:nvPr>
        </p:nvSpPr>
        <p:spPr>
          <a:xfrm>
            <a:off x="1077426" y="2732545"/>
            <a:ext cx="5465149" cy="3232826"/>
          </a:xfrm>
        </p:spPr>
        <p:txBody>
          <a:bodyPr anchor="t">
            <a:normAutofit/>
          </a:bodyPr>
          <a:lstStyle/>
          <a:p>
            <a:pPr algn="ctr"/>
            <a:r>
              <a:rPr lang="en-CA"/>
              <a:t> This semester, I took four other classes concurrently to this one, with these final weeks being predictably hectic and demanding. This project didn’t get to progress quite as much as I’d like as a result. Much of the project’s development came within the past few weeks.</a:t>
            </a:r>
          </a:p>
        </p:txBody>
      </p:sp>
      <p:pic>
        <p:nvPicPr>
          <p:cNvPr id="5" name="Picture 4" descr="A screenshot of a video game&#10;&#10;Description automatically generated">
            <a:extLst>
              <a:ext uri="{FF2B5EF4-FFF2-40B4-BE49-F238E27FC236}">
                <a16:creationId xmlns:a16="http://schemas.microsoft.com/office/drawing/2014/main" id="{F2AA3260-5ECE-3132-C22F-80CD5E48C3A4}"/>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31215" r="31618" b="-1"/>
          <a:stretch/>
        </p:blipFill>
        <p:spPr>
          <a:xfrm>
            <a:off x="7620000" y="10"/>
            <a:ext cx="4572000" cy="6857990"/>
          </a:xfrm>
          <a:prstGeom prst="rect">
            <a:avLst/>
          </a:prstGeom>
        </p:spPr>
      </p:pic>
      <p:grpSp>
        <p:nvGrpSpPr>
          <p:cNvPr id="24" name="Group 23">
            <a:extLst>
              <a:ext uri="{FF2B5EF4-FFF2-40B4-BE49-F238E27FC236}">
                <a16:creationId xmlns:a16="http://schemas.microsoft.com/office/drawing/2014/main" id="{073091F1-AA5A-47C6-9502-D5870A72D5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76258" y="2320171"/>
            <a:ext cx="867485" cy="115439"/>
            <a:chOff x="8910933" y="1861308"/>
            <a:chExt cx="867485" cy="115439"/>
          </a:xfrm>
        </p:grpSpPr>
        <p:sp>
          <p:nvSpPr>
            <p:cNvPr id="25" name="Rectangle 24">
              <a:extLst>
                <a:ext uri="{FF2B5EF4-FFF2-40B4-BE49-F238E27FC236}">
                  <a16:creationId xmlns:a16="http://schemas.microsoft.com/office/drawing/2014/main" id="{8085C4F7-6E91-4DF6-BB01-A46132BC3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8" name="Straight Connector 17">
              <a:extLst>
                <a:ext uri="{FF2B5EF4-FFF2-40B4-BE49-F238E27FC236}">
                  <a16:creationId xmlns:a16="http://schemas.microsoft.com/office/drawing/2014/main" id="{25476588-B9AD-4662-A085-8E4D91493B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CDB34B3-D348-476E-BE7F-1139370F43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4374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9224D0-DE60-A482-F07F-6014E631B904}"/>
              </a:ext>
            </a:extLst>
          </p:cNvPr>
          <p:cNvSpPr>
            <a:spLocks noGrp="1"/>
          </p:cNvSpPr>
          <p:nvPr>
            <p:ph type="title"/>
          </p:nvPr>
        </p:nvSpPr>
        <p:spPr>
          <a:xfrm>
            <a:off x="6849264" y="733100"/>
            <a:ext cx="4618836" cy="1275669"/>
          </a:xfrm>
        </p:spPr>
        <p:txBody>
          <a:bodyPr anchor="b">
            <a:normAutofit/>
          </a:bodyPr>
          <a:lstStyle/>
          <a:p>
            <a:pPr algn="ctr"/>
            <a:r>
              <a:rPr lang="en-CA"/>
              <a:t>FINDINGS</a:t>
            </a:r>
          </a:p>
        </p:txBody>
      </p:sp>
      <p:sp>
        <p:nvSpPr>
          <p:cNvPr id="3" name="Content Placeholder 2">
            <a:extLst>
              <a:ext uri="{FF2B5EF4-FFF2-40B4-BE49-F238E27FC236}">
                <a16:creationId xmlns:a16="http://schemas.microsoft.com/office/drawing/2014/main" id="{1A6F327F-0C8D-A472-A781-873417E08C94}"/>
              </a:ext>
            </a:extLst>
          </p:cNvPr>
          <p:cNvSpPr>
            <a:spLocks noGrp="1"/>
          </p:cNvSpPr>
          <p:nvPr>
            <p:ph idx="1"/>
          </p:nvPr>
        </p:nvSpPr>
        <p:spPr>
          <a:xfrm>
            <a:off x="7182615" y="2216151"/>
            <a:ext cx="3943575" cy="3390900"/>
          </a:xfrm>
        </p:spPr>
        <p:txBody>
          <a:bodyPr anchor="t">
            <a:normAutofit/>
          </a:bodyPr>
          <a:lstStyle/>
          <a:p>
            <a:pPr algn="ctr"/>
            <a:r>
              <a:rPr lang="en-CA"/>
              <a:t>Experimenting with camera angles and the means of viewing a 3D platformer has made it apparent that a full game exploring this concept would hold quite a bit of potential – serving as a conceptual exploration which defies conventions and expectations of the genre.</a:t>
            </a:r>
          </a:p>
        </p:txBody>
      </p:sp>
      <p:pic>
        <p:nvPicPr>
          <p:cNvPr id="5" name="Picture 4" descr="A screenshot of a video game&#10;&#10;Description automatically generated">
            <a:extLst>
              <a:ext uri="{FF2B5EF4-FFF2-40B4-BE49-F238E27FC236}">
                <a16:creationId xmlns:a16="http://schemas.microsoft.com/office/drawing/2014/main" id="{1E615F15-17F5-23D7-3EE7-04F32B00C62C}"/>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6809" r="23191"/>
          <a:stretch/>
        </p:blipFill>
        <p:spPr>
          <a:xfrm>
            <a:off x="1682" y="10"/>
            <a:ext cx="6096000" cy="6857990"/>
          </a:xfrm>
          <a:prstGeom prst="rect">
            <a:avLst/>
          </a:prstGeom>
        </p:spPr>
      </p:pic>
      <p:grpSp>
        <p:nvGrpSpPr>
          <p:cNvPr id="16" name="Group 15">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17" name="Rectangle 16">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8" name="Straight Connector 17">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9478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E252-1FD2-7753-0AB8-560307821827}"/>
              </a:ext>
            </a:extLst>
          </p:cNvPr>
          <p:cNvSpPr>
            <a:spLocks noGrp="1"/>
          </p:cNvSpPr>
          <p:nvPr>
            <p:ph type="title"/>
          </p:nvPr>
        </p:nvSpPr>
        <p:spPr>
          <a:xfrm>
            <a:off x="1028700" y="723900"/>
            <a:ext cx="10134600" cy="3216504"/>
          </a:xfrm>
        </p:spPr>
        <p:txBody>
          <a:bodyPr/>
          <a:lstStyle/>
          <a:p>
            <a:pPr algn="ctr"/>
            <a:r>
              <a:rPr lang="en-CA" dirty="0"/>
              <a:t>THANK YOU!</a:t>
            </a:r>
          </a:p>
        </p:txBody>
      </p:sp>
    </p:spTree>
    <p:extLst>
      <p:ext uri="{BB962C8B-B14F-4D97-AF65-F5344CB8AC3E}">
        <p14:creationId xmlns:p14="http://schemas.microsoft.com/office/powerpoint/2010/main" val="3325726817"/>
      </p:ext>
    </p:extLst>
  </p:cSld>
  <p:clrMapOvr>
    <a:masterClrMapping/>
  </p:clrMapOvr>
</p:sld>
</file>

<file path=ppt/theme/theme1.xml><?xml version="1.0" encoding="utf-8"?>
<a:theme xmlns:a="http://schemas.openxmlformats.org/drawingml/2006/main" name="AdornVTI">
  <a:themeElements>
    <a:clrScheme name="AnalogousFromDarkSeedLeftStep">
      <a:dk1>
        <a:srgbClr val="000000"/>
      </a:dk1>
      <a:lt1>
        <a:srgbClr val="FFFFFF"/>
      </a:lt1>
      <a:dk2>
        <a:srgbClr val="3C2722"/>
      </a:dk2>
      <a:lt2>
        <a:srgbClr val="E2E4E8"/>
      </a:lt2>
      <a:accent1>
        <a:srgbClr val="C3954D"/>
      </a:accent1>
      <a:accent2>
        <a:srgbClr val="B1523B"/>
      </a:accent2>
      <a:accent3>
        <a:srgbClr val="C34D67"/>
      </a:accent3>
      <a:accent4>
        <a:srgbClr val="B13B87"/>
      </a:accent4>
      <a:accent5>
        <a:srgbClr val="BC4DC3"/>
      </a:accent5>
      <a:accent6>
        <a:srgbClr val="793BB1"/>
      </a:accent6>
      <a:hlink>
        <a:srgbClr val="BF3FB1"/>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docProps/app.xml><?xml version="1.0" encoding="utf-8"?>
<Properties xmlns="http://schemas.openxmlformats.org/officeDocument/2006/extended-properties" xmlns:vt="http://schemas.openxmlformats.org/officeDocument/2006/docPropsVTypes">
  <TotalTime>134</TotalTime>
  <Words>332</Words>
  <Application>Microsoft Office PowerPoint</Application>
  <PresentationFormat>Widescreen</PresentationFormat>
  <Paragraphs>18</Paragraphs>
  <Slides>10</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Bembo</vt:lpstr>
      <vt:lpstr>AdornVTI</vt:lpstr>
      <vt:lpstr>Unnamed Perspective Platformer</vt:lpstr>
      <vt:lpstr>WHAT IS THE GAME?</vt:lpstr>
      <vt:lpstr>WHAT’S SO SPECIAL ABOUT CAMERAS?</vt:lpstr>
      <vt:lpstr>HOW DOES IT WORK?</vt:lpstr>
      <vt:lpstr>GAMEPLAY</vt:lpstr>
      <vt:lpstr>ISSUES</vt:lpstr>
      <vt:lpstr>TIME CONSTRAINTS</vt:lpstr>
      <vt:lpstr>FINDINGS</vt:lpstr>
      <vt:lpstr>THANK YOU!</vt:lpstr>
      <vt:lpstr>QUESTION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Unnamed Perspective Platformer</dc:title>
  <dc:creator>Steve-Olivier Bisson-Berthiaume</dc:creator>
  <cp:lastModifiedBy>Steve-Olivier Bisson-Berthiaume</cp:lastModifiedBy>
  <cp:revision>3</cp:revision>
  <dcterms:created xsi:type="dcterms:W3CDTF">2024-04-08T18:08:21Z</dcterms:created>
  <dcterms:modified xsi:type="dcterms:W3CDTF">2024-04-08T20:22:40Z</dcterms:modified>
</cp:coreProperties>
</file>